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4"/>
  </p:sldMasterIdLst>
  <p:sldIdLst>
    <p:sldId id="256" r:id="rId5"/>
    <p:sldId id="257" r:id="rId6"/>
    <p:sldId id="270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9" r:id="rId1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781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19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68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816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191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82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2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5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7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00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7509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27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5477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86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363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164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0E40-C364-414F-AC31-6B759AFDCC76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39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ln6PpV1G1I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1DC62-FF0C-3DAB-29D9-BB374C803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571" y="2856142"/>
            <a:ext cx="6053558" cy="242477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Supporting Your Child with Phonics: Read Write Inc. in Nursery &amp; Reception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67356-BBF3-D8D5-5644-F538614F7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5161" y="606175"/>
            <a:ext cx="2878409" cy="15422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Henry Chadwick Primary School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5th October 2026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411EF79-3972-91F3-15DE-BBFF674195CB}"/>
              </a:ext>
            </a:extLst>
          </p:cNvPr>
          <p:cNvSpPr txBox="1">
            <a:spLocks/>
          </p:cNvSpPr>
          <p:nvPr/>
        </p:nvSpPr>
        <p:spPr>
          <a:xfrm>
            <a:off x="8344980" y="4570878"/>
            <a:ext cx="3474621" cy="976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Parent Workshop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FB4D1A-14C8-8E5D-ACCA-A095C2BFA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4980" y="5280916"/>
            <a:ext cx="3182308" cy="9888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E46DFD-6404-24DA-A204-82BDA35AB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134" y="338576"/>
            <a:ext cx="1632313" cy="2077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3A9DB3-A779-872B-2BEC-43CBCD574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97" y="282037"/>
            <a:ext cx="3308465" cy="109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599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2BC63-77A3-05E8-4A73-9F876A6F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Welcome to Our Phonics Workshop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2F464A-EF7B-D5F0-DDF2-207158EA8E3B}"/>
              </a:ext>
            </a:extLst>
          </p:cNvPr>
          <p:cNvSpPr txBox="1"/>
          <p:nvPr/>
        </p:nvSpPr>
        <p:spPr>
          <a:xfrm>
            <a:off x="838200" y="1690688"/>
            <a:ext cx="1067646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4000" b="1" dirty="0"/>
              <a:t>My Role</a:t>
            </a:r>
          </a:p>
          <a:p>
            <a:pPr lvl="0">
              <a:buClr>
                <a:schemeClr val="accent1"/>
              </a:buClr>
            </a:pPr>
            <a:endParaRPr lang="en-GB" sz="4000" b="1" dirty="0"/>
          </a:p>
          <a:p>
            <a:pPr marL="571500" lvl="0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4000" b="1" dirty="0"/>
              <a:t>Purpose:</a:t>
            </a:r>
          </a:p>
          <a:p>
            <a:pPr marL="1028700" lvl="1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dirty="0"/>
              <a:t>Understanding how we teach phonics and how parents can help at home.</a:t>
            </a:r>
          </a:p>
          <a:p>
            <a:pPr>
              <a:buClr>
                <a:schemeClr val="accent1"/>
              </a:buClr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7339-3BF5-9C85-6A6E-36E58406B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002" y="419722"/>
            <a:ext cx="2736458" cy="85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84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C33B2B-B475-4189-BA8F-3CF8248D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A59AAC92-4932-4D74-A545-BA3EEE56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8446528-FA87-4017-B061-CF7EE79FA2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D4B4D0-2493-42A2-AEEB-9970A64E8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676E13B7-7CB7-4489-914B-4012EE6EB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F2159841-C096-430C-B748-E8D2A5C99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B4F167EF-5A0C-487E-8776-97310E39E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9D8C053F-F025-4CB6-94C4-2841A20D6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78581BD0-3E75-48CB-A2A3-44DB1ACB6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E90D466A-AB95-4676-82CB-3BEC98AFF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AFED863-874C-49D9-AE2F-B9DFF00D5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29E427-D9C7-4A7A-BEF5-F84545109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09" y="1722427"/>
            <a:ext cx="3179593" cy="23284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800" dirty="0">
                <a:solidFill>
                  <a:schemeClr val="tx1"/>
                </a:solidFill>
              </a:rPr>
              <a:t>End of Reception Expectations!</a:t>
            </a:r>
          </a:p>
        </p:txBody>
      </p:sp>
      <p:pic>
        <p:nvPicPr>
          <p:cNvPr id="3" name="Picture 2" descr="A person in a red sweater and purple skirt&#10;&#10;AI-generated content may be incorrect.">
            <a:extLst>
              <a:ext uri="{FF2B5EF4-FFF2-40B4-BE49-F238E27FC236}">
                <a16:creationId xmlns:a16="http://schemas.microsoft.com/office/drawing/2014/main" id="{4384F05F-88DD-FD49-D8BB-6C6BF3B89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874" y="835016"/>
            <a:ext cx="3537557" cy="1987658"/>
          </a:xfrm>
          <a:prstGeom prst="rect">
            <a:avLst/>
          </a:prstGeom>
        </p:spPr>
      </p:pic>
      <p:pic>
        <p:nvPicPr>
          <p:cNvPr id="5" name="Picture 4" descr="A child's drawing on a white sheet&#10;&#10;AI-generated content may be incorrect.">
            <a:extLst>
              <a:ext uri="{FF2B5EF4-FFF2-40B4-BE49-F238E27FC236}">
                <a16:creationId xmlns:a16="http://schemas.microsoft.com/office/drawing/2014/main" id="{41A83231-2EBB-D7E4-E8C8-52C124992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941" y="3051274"/>
            <a:ext cx="2722888" cy="299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36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6CED7-B349-DE24-411B-5BA459C3D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What is Phonics?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04EF84-A964-D35F-2F15-B866B5426221}"/>
              </a:ext>
            </a:extLst>
          </p:cNvPr>
          <p:cNvSpPr txBox="1"/>
          <p:nvPr/>
        </p:nvSpPr>
        <p:spPr>
          <a:xfrm>
            <a:off x="764332" y="2120278"/>
            <a:ext cx="1066333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4000" dirty="0"/>
              <a:t>A method for teaching children to read and write.</a:t>
            </a:r>
          </a:p>
          <a:p>
            <a:pPr marL="571500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4000" dirty="0"/>
              <a:t>Focus on sounds (phonemes) and how they are written (graphemes).</a:t>
            </a:r>
          </a:p>
          <a:p>
            <a:pPr marL="571500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4000" dirty="0"/>
              <a:t>Essential for early reading and spelling.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715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58BA6-B720-6CC9-21AE-3BC3D916F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6156316" cy="1320800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b="1" dirty="0">
                <a:solidFill>
                  <a:schemeClr val="tx1"/>
                </a:solidFill>
              </a:rPr>
              <a:t>What Is Read Write Inc. (RWI)?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04078-2642-B598-DCA2-7455BF1E4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8791342" cy="356073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GB" sz="3600" dirty="0"/>
              <a:t>A structured, synthetic phonics programme.</a:t>
            </a:r>
          </a:p>
          <a:p>
            <a:pPr lvl="0"/>
            <a:r>
              <a:rPr lang="en-GB" sz="3600" dirty="0"/>
              <a:t>Designed by Ruth Miskin.</a:t>
            </a:r>
          </a:p>
          <a:p>
            <a:pPr lvl="0"/>
            <a:r>
              <a:rPr lang="en-GB" sz="3600" dirty="0"/>
              <a:t>Used in schools across the UK.</a:t>
            </a:r>
          </a:p>
          <a:p>
            <a:pPr lvl="0"/>
            <a:r>
              <a:rPr lang="en-GB" sz="3600" dirty="0"/>
              <a:t>Teaches children to:</a:t>
            </a:r>
          </a:p>
          <a:p>
            <a:pPr lvl="1"/>
            <a:r>
              <a:rPr lang="en-GB" sz="3100" dirty="0"/>
              <a:t>Recognise sounds</a:t>
            </a:r>
          </a:p>
          <a:p>
            <a:pPr lvl="1"/>
            <a:r>
              <a:rPr lang="en-GB" sz="3100" dirty="0"/>
              <a:t>Blend sounds to read</a:t>
            </a:r>
          </a:p>
          <a:p>
            <a:pPr lvl="1"/>
            <a:r>
              <a:rPr lang="en-GB" sz="3100" dirty="0"/>
              <a:t>Segment words to spell</a:t>
            </a:r>
          </a:p>
          <a:p>
            <a:pPr lvl="1"/>
            <a:r>
              <a:rPr lang="en-GB" sz="3100" dirty="0"/>
              <a:t>Develop comprehension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D489B2-3EFC-9EFC-79B8-B5D4D9997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818" y="419722"/>
            <a:ext cx="2736458" cy="85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37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317959-BC24-18E7-A352-EC49F974B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63DC-A958-B94B-97E9-B5CB9ECBB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RWI in Nursery</a:t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E4EDA-8D32-30CE-1CB0-597D0BC37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7129" y="243548"/>
            <a:ext cx="4413745" cy="205290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F792E-E979-52E5-8AAD-C8F1A503A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2160589"/>
            <a:ext cx="8428824" cy="3880773"/>
          </a:xfrm>
        </p:spPr>
        <p:txBody>
          <a:bodyPr>
            <a:normAutofit fontScale="775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Focus on: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Listening to sounds (environmental, instrumental, body percussion)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Oral blending: e.g. “c-a-t” = “cat”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Recognising and saying single letter sounds (Set 1) Summer Term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GB" sz="28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Lots of speaking, listening, singing, and story time</a:t>
            </a:r>
          </a:p>
          <a:p>
            <a:pPr marL="0" lvl="0" indent="0">
              <a:buNone/>
            </a:pPr>
            <a:endParaRPr lang="en-GB" sz="15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615AA9-D3D6-4961-938C-435968F90E00}"/>
              </a:ext>
            </a:extLst>
          </p:cNvPr>
          <p:cNvSpPr/>
          <p:nvPr/>
        </p:nvSpPr>
        <p:spPr>
          <a:xfrm>
            <a:off x="7753431" y="1930400"/>
            <a:ext cx="31795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Fred Talk</a:t>
            </a:r>
          </a:p>
        </p:txBody>
      </p:sp>
    </p:spTree>
    <p:extLst>
      <p:ext uri="{BB962C8B-B14F-4D97-AF65-F5344CB8AC3E}">
        <p14:creationId xmlns:p14="http://schemas.microsoft.com/office/powerpoint/2010/main" val="2356021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F237F0-0116-001F-4038-60AB5CF6D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C1257-826A-D4F6-5BD3-AE5D0F0C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RWI in Reception</a:t>
            </a:r>
            <a:br>
              <a:rPr lang="en-GB" dirty="0"/>
            </a:br>
            <a:endParaRPr lang="en-GB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BD187E9-B58A-0036-E6F4-6A5A90052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3619"/>
            <a:ext cx="8596668" cy="4467743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Daily phonics lessons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Learn: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6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Set 1 sounds</a:t>
            </a: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m a s d t </a:t>
            </a:r>
            <a:r>
              <a:rPr lang="en-GB" sz="26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i</a:t>
            </a: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n p g o c k u b f e l h </a:t>
            </a:r>
            <a:r>
              <a:rPr lang="en-GB" sz="26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sh</a:t>
            </a: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r j v y w </a:t>
            </a:r>
            <a:r>
              <a:rPr lang="en-GB" sz="26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th</a:t>
            </a: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z </a:t>
            </a:r>
            <a:r>
              <a:rPr lang="en-GB" sz="26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ch</a:t>
            </a: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</a:t>
            </a:r>
            <a:r>
              <a:rPr lang="en-GB" sz="26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qu</a:t>
            </a: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x ng </a:t>
            </a:r>
            <a:r>
              <a:rPr lang="en-GB" sz="2600" kern="1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nk</a:t>
            </a:r>
            <a:endParaRPr lang="en-GB" sz="26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How to blend sounds to read words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Reading simple sentences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Writing the sounds they hear in words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Use of </a:t>
            </a:r>
            <a:r>
              <a:rPr lang="en-GB" sz="26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Ditty books</a:t>
            </a: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and then </a:t>
            </a:r>
            <a:r>
              <a:rPr lang="en-GB" sz="26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storybooks</a:t>
            </a:r>
            <a:r>
              <a:rPr lang="en-GB" sz="26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 matched to their reading level</a:t>
            </a:r>
            <a:endParaRPr lang="en-GB" sz="11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DF2DC9-90E7-47C3-BFCE-38389A525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30" y="407436"/>
            <a:ext cx="2063549" cy="29166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C5BDE5-2487-5D5D-58ED-EEAA0987F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839" y="3447961"/>
            <a:ext cx="3381375" cy="1352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4BAB6F-2852-0C91-E01E-44980F048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5712" y="4924358"/>
            <a:ext cx="25527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24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48FF2E-0495-C538-F971-0FA7568AE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4C80E-7A4E-CCD5-F3F2-26AD1555F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2938468" cy="5431762"/>
          </a:xfrm>
        </p:spPr>
        <p:txBody>
          <a:bodyPr anchor="ctr">
            <a:normAutofit/>
          </a:bodyPr>
          <a:lstStyle/>
          <a:p>
            <a:r>
              <a:rPr lang="en-GB" sz="3300" b="1" dirty="0">
                <a:solidFill>
                  <a:schemeClr val="tx1"/>
                </a:solidFill>
              </a:rPr>
              <a:t>Sound Pronunciation</a:t>
            </a:r>
            <a:br>
              <a:rPr lang="en-GB" sz="3300" dirty="0"/>
            </a:br>
            <a:endParaRPr lang="en-GB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F4B9A-C681-7877-A338-B65B8FFD6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6889" y="609602"/>
            <a:ext cx="5424112" cy="3208334"/>
          </a:xfrm>
        </p:spPr>
        <p:txBody>
          <a:bodyPr>
            <a:normAutofit/>
          </a:bodyPr>
          <a:lstStyle/>
          <a:p>
            <a:pPr lvl="0"/>
            <a:r>
              <a:rPr lang="en-GB">
                <a:effectLst/>
                <a:latin typeface="Aptos"/>
                <a:ea typeface="Aptos"/>
                <a:cs typeface="Times New Roman" panose="02020603050405020304" pitchFamily="18" charset="0"/>
              </a:rPr>
              <a:t> </a:t>
            </a:r>
            <a:r>
              <a:rPr lang="en-GB"/>
              <a:t>Importance of pure sounds (e.g., "</a:t>
            </a:r>
            <a:r>
              <a:rPr lang="en-GB" err="1"/>
              <a:t>mmmm</a:t>
            </a:r>
            <a:r>
              <a:rPr lang="en-GB"/>
              <a:t>" not "</a:t>
            </a:r>
            <a:r>
              <a:rPr lang="en-GB" err="1"/>
              <a:t>muh</a:t>
            </a:r>
            <a:r>
              <a:rPr lang="en-GB"/>
              <a:t>")</a:t>
            </a:r>
          </a:p>
          <a:p>
            <a:pPr lvl="0"/>
            <a:r>
              <a:rPr lang="en-GB"/>
              <a:t> Here’s Sylvie showing us how it’s done!</a:t>
            </a:r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 dirty="0"/>
          </a:p>
        </p:txBody>
      </p:sp>
      <p:pic>
        <p:nvPicPr>
          <p:cNvPr id="4" name="Online Media 3" title="Read Write Inc.: How to say the set one, set two and set three sounds">
            <a:hlinkClick r:id="" action="ppaction://media"/>
            <a:extLst>
              <a:ext uri="{FF2B5EF4-FFF2-40B4-BE49-F238E27FC236}">
                <a16:creationId xmlns:a16="http://schemas.microsoft.com/office/drawing/2014/main" id="{1851803C-A90F-4491-9B64-3D15E01F30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90671" y="2628909"/>
            <a:ext cx="5411417" cy="305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3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0AF7F-2400-E8A9-2A82-DD2FAD018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20D80-9EBD-D2BF-E123-714CB764C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b="1" kern="100" dirty="0">
                <a:solidFill>
                  <a:schemeClr val="tx1"/>
                </a:solidFill>
                <a:effectLst/>
                <a:latin typeface="Aptos"/>
                <a:ea typeface="Aptos"/>
                <a:cs typeface="Times New Roman" panose="02020603050405020304" pitchFamily="18" charset="0"/>
              </a:rPr>
              <a:t>What Does a Lesson Look Like?</a:t>
            </a:r>
            <a:br>
              <a:rPr lang="en-GB" sz="4000" kern="100" dirty="0">
                <a:solidFill>
                  <a:schemeClr val="tx1"/>
                </a:solidFill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br>
              <a:rPr lang="en-GB" sz="6700" dirty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3C54-7F30-9CEE-4567-D3C416AA1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534195"/>
          </a:xfrm>
        </p:spPr>
        <p:txBody>
          <a:bodyPr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Review previous sounds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Introduce new sound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Practise reading and writing the sound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Use of "Fred Talk" for blending (e.g., "c-a-t")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Reading words and short sentences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Writing words and sentences</a:t>
            </a:r>
            <a:endParaRPr lang="en-GB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13D559-95B0-4EF0-ADF1-51F6C6C89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721" y="393405"/>
            <a:ext cx="3244945" cy="15092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DF71AE-7890-4A1D-96F8-E861EC91D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4002" y="2223976"/>
            <a:ext cx="1901668" cy="1876425"/>
          </a:xfrm>
          <a:prstGeom prst="rect">
            <a:avLst/>
          </a:prstGeom>
        </p:spPr>
      </p:pic>
      <p:pic>
        <p:nvPicPr>
          <p:cNvPr id="1026" name="Picture 2" descr="Read Write Inc. Phonics Green Word ...">
            <a:extLst>
              <a:ext uri="{FF2B5EF4-FFF2-40B4-BE49-F238E27FC236}">
                <a16:creationId xmlns:a16="http://schemas.microsoft.com/office/drawing/2014/main" id="{7EAE4DC4-37E6-42C7-ADDC-11801D061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002" y="4421696"/>
            <a:ext cx="2223585" cy="171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344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70272-4E1D-82A6-B53F-6ADA89D95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E942-A455-9A9B-DA8D-7F8971457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Key Vocabulary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FFED2-4750-066E-2D81-461394C80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Phoneme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a sound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Grapheme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a letter or group of letters that represents a sound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Blending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putting sounds together to read a word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Segmenting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breaking a word into sounds to spell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Fred Talk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saying each sound in a word to blend it</a:t>
            </a:r>
          </a:p>
          <a:p>
            <a:pPr marL="0" lv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630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25460-D3DC-46E6-9F11-A1C4AD73E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64806-A5F1-A36D-C0CA-CDA2779A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How We Assess Progress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D2453-CDB3-B11A-8C81-AC70EEF0E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4000" dirty="0"/>
              <a:t>Ongoing daily observations</a:t>
            </a:r>
          </a:p>
          <a:p>
            <a:pPr lvl="0"/>
            <a:r>
              <a:rPr lang="en-GB" sz="4000" dirty="0"/>
              <a:t>Half-termly assessments to group children</a:t>
            </a:r>
          </a:p>
          <a:p>
            <a:pPr lvl="0"/>
            <a:r>
              <a:rPr lang="en-GB" sz="4000" dirty="0"/>
              <a:t>Children move at their own pace</a:t>
            </a:r>
          </a:p>
          <a:p>
            <a:pPr marL="0" lv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3423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E0571F-A4EC-3C0C-C7E6-BFAF6565A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6741A-A58F-8587-6470-F6FA8B777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2938468" cy="3685953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How You Can Help at Home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90957-5B95-4A89-4CE6-2ED1DACD6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100" y="1599883"/>
            <a:ext cx="5424112" cy="4228828"/>
          </a:xfrm>
        </p:spPr>
        <p:txBody>
          <a:bodyPr>
            <a:normAutofit fontScale="925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Practise sounds sent home in sound books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Watch sound pronunciation videos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Read daily with your child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Encourage ‘Fred Talk’ when reading unknown words</a:t>
            </a:r>
          </a:p>
          <a:p>
            <a:pPr marL="0" indent="0" algn="ctr">
              <a:buNone/>
            </a:pPr>
            <a:r>
              <a:rPr lang="en-GB" sz="28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Celebrate effort and progress</a:t>
            </a:r>
            <a:endParaRPr lang="en-GB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85F25B-8B46-1AB6-68EF-EE5CB01FA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828" y="7454270"/>
            <a:ext cx="7335824" cy="23107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2E5A06-19F8-4C60-ACA4-5E0D4C72E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630" y="4019550"/>
            <a:ext cx="2047875" cy="2228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288FA5-9C31-4DD7-BDAC-D6ED1E87F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212" y="2842759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69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E2EF1-AE47-A63B-8E86-FF99BC1CA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9E254-8ADF-16F7-8D75-8F74DBEB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Final Tips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A8EC6-B5B7-FD41-2A42-FF15412B4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4000" dirty="0"/>
              <a:t>Keep it fun and pressure-free</a:t>
            </a:r>
          </a:p>
          <a:p>
            <a:pPr lvl="0"/>
            <a:r>
              <a:rPr lang="en-GB" sz="4000" dirty="0"/>
              <a:t>Short daily practise is best</a:t>
            </a:r>
          </a:p>
          <a:p>
            <a:pPr lvl="0"/>
            <a:r>
              <a:rPr lang="en-GB" sz="4000" dirty="0"/>
              <a:t>Talk, read and play with language daily</a:t>
            </a:r>
          </a:p>
          <a:p>
            <a:pPr lvl="0"/>
            <a:r>
              <a:rPr lang="en-GB" sz="4000" dirty="0"/>
              <a:t>Praise their efforts!</a:t>
            </a:r>
          </a:p>
          <a:p>
            <a:pPr marL="0" lv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038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A874362D-678F-C1CD-5A02-267D8E4D6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60" y="4918760"/>
            <a:ext cx="7673801" cy="10876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Thank You for listening, now let’s go and see phonics in action in Early Years.</a:t>
            </a: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933E9539-84A9-4268-B2F2-4A99181697F9}"/>
              </a:ext>
            </a:extLst>
          </p:cNvPr>
          <p:cNvSpPr txBox="1">
            <a:spLocks/>
          </p:cNvSpPr>
          <p:nvPr/>
        </p:nvSpPr>
        <p:spPr>
          <a:xfrm>
            <a:off x="1526228" y="1395412"/>
            <a:ext cx="7673801" cy="10876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schemeClr val="tx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4363826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D8EA5697CEE5448AC19603E1FEA373" ma:contentTypeVersion="11" ma:contentTypeDescription="Create a new document." ma:contentTypeScope="" ma:versionID="868d23d9361f690466f0ffbd133874e4">
  <xsd:schema xmlns:xsd="http://www.w3.org/2001/XMLSchema" xmlns:xs="http://www.w3.org/2001/XMLSchema" xmlns:p="http://schemas.microsoft.com/office/2006/metadata/properties" xmlns:ns3="9f070dc6-e401-4137-a95b-b233326a450a" targetNamespace="http://schemas.microsoft.com/office/2006/metadata/properties" ma:root="true" ma:fieldsID="38f8380e337d13e316f553780dceda71" ns3:_="">
    <xsd:import namespace="9f070dc6-e401-4137-a95b-b233326a450a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70dc6-e401-4137-a95b-b233326a450a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f070dc6-e401-4137-a95b-b233326a450a" xsi:nil="true"/>
  </documentManagement>
</p:properties>
</file>

<file path=customXml/itemProps1.xml><?xml version="1.0" encoding="utf-8"?>
<ds:datastoreItem xmlns:ds="http://schemas.openxmlformats.org/officeDocument/2006/customXml" ds:itemID="{7570EBBA-98F9-431E-9452-EB4C3D4307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895766-BA4D-4F08-97C5-7740A2CCF1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070dc6-e401-4137-a95b-b233326a45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EDD5F8-8202-4725-9F59-1E16E8B6774A}">
  <ds:schemaRefs>
    <ds:schemaRef ds:uri="http://purl.org/dc/dcmitype/"/>
    <ds:schemaRef ds:uri="http://schemas.openxmlformats.org/package/2006/metadata/core-properties"/>
    <ds:schemaRef ds:uri="9f070dc6-e401-4137-a95b-b233326a450a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227</TotalTime>
  <Words>480</Words>
  <Application>Microsoft Office PowerPoint</Application>
  <PresentationFormat>Widescreen</PresentationFormat>
  <Paragraphs>72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Arial</vt:lpstr>
      <vt:lpstr>Courier New</vt:lpstr>
      <vt:lpstr>Symbol</vt:lpstr>
      <vt:lpstr>Trebuchet MS</vt:lpstr>
      <vt:lpstr>Wingdings</vt:lpstr>
      <vt:lpstr>Wingdings 3</vt:lpstr>
      <vt:lpstr>Facet</vt:lpstr>
      <vt:lpstr>Supporting Your Child with Phonics: Read Write Inc. in Nursery &amp; Reception</vt:lpstr>
      <vt:lpstr>Welcome to Our Phonics Workshop</vt:lpstr>
      <vt:lpstr>End of Reception Expectations!</vt:lpstr>
      <vt:lpstr>What is Phonics?</vt:lpstr>
      <vt:lpstr>What Is Read Write Inc. (RWI)? </vt:lpstr>
      <vt:lpstr>RWI in Nursery </vt:lpstr>
      <vt:lpstr>RWI in Reception </vt:lpstr>
      <vt:lpstr>Sound Pronunciation </vt:lpstr>
      <vt:lpstr>What Does a Lesson Look Like?  </vt:lpstr>
      <vt:lpstr>Key Vocabulary</vt:lpstr>
      <vt:lpstr>How We Assess Progress</vt:lpstr>
      <vt:lpstr>How You Can Help at Home</vt:lpstr>
      <vt:lpstr>Final Tips</vt:lpstr>
      <vt:lpstr>Thank You for listening, now let’s go and see phonics in action in Early Years.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Your Child with Phonics: Read Write Inc. in Nursery &amp; Reception</dc:title>
  <dc:creator>Mrs A Walsh</dc:creator>
  <cp:lastModifiedBy>Vicki Barnes (HEN)</cp:lastModifiedBy>
  <cp:revision>13</cp:revision>
  <cp:lastPrinted>2025-10-06T06:22:27Z</cp:lastPrinted>
  <dcterms:created xsi:type="dcterms:W3CDTF">2025-09-10T12:11:38Z</dcterms:created>
  <dcterms:modified xsi:type="dcterms:W3CDTF">2026-10-05T14:18:14Z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0x010100FAD8EA5697CEE5448AC19603E1FEA373</vt:lpwstr>
  </property>
</Properties>
</file>